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74" r:id="rId2"/>
    <p:sldId id="276" r:id="rId3"/>
    <p:sldId id="260" r:id="rId4"/>
    <p:sldId id="257" r:id="rId5"/>
    <p:sldId id="258" r:id="rId6"/>
    <p:sldId id="277" r:id="rId7"/>
    <p:sldId id="275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4"/>
    <p:restoredTop sz="94696"/>
  </p:normalViewPr>
  <p:slideViewPr>
    <p:cSldViewPr snapToGrid="0" snapToObjects="1">
      <p:cViewPr varScale="1">
        <p:scale>
          <a:sx n="145" d="100"/>
          <a:sy n="145" d="100"/>
        </p:scale>
        <p:origin x="9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597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944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27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106728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801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2/15/20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66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2/15/20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69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422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73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819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662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718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2/15/20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158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2/15/20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32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2/15/20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870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2/15/20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91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218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2162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microsoft.com/office/2011/relationships/webextension" Target="../webextensions/webextension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E091A-A6BC-1242-8ED3-95CF1BA4D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9641" y="1257905"/>
            <a:ext cx="8825658" cy="2677648"/>
          </a:xfrm>
        </p:spPr>
        <p:txBody>
          <a:bodyPr/>
          <a:lstStyle/>
          <a:p>
            <a:r>
              <a:rPr lang="en-US" sz="6600" dirty="0"/>
              <a:t>Mass Shootings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4571D-C830-1B48-B48A-CF9E87F70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Add-in 1">
                <a:extLst>
                  <a:ext uri="{FF2B5EF4-FFF2-40B4-BE49-F238E27FC236}">
                    <a16:creationId xmlns:a16="http://schemas.microsoft.com/office/drawing/2014/main" id="{AE15787D-3E5B-F04A-A130-DD2AB323DB6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7327842"/>
                  </p:ext>
                </p:extLst>
              </p:nvPr>
            </p:nvGraphicFramePr>
            <p:xfrm>
              <a:off x="1112771" y="819149"/>
              <a:ext cx="9271000" cy="52197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" name="Add-in 1">
                <a:extLst>
                  <a:ext uri="{FF2B5EF4-FFF2-40B4-BE49-F238E27FC236}">
                    <a16:creationId xmlns:a16="http://schemas.microsoft.com/office/drawing/2014/main" id="{AE15787D-3E5B-F04A-A130-DD2AB323DB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2771" y="819149"/>
                <a:ext cx="9271000" cy="52197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255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0000">
        <p14:reveal/>
      </p:transition>
    </mc:Choice>
    <mc:Fallback xmlns="">
      <p:transition spd="slow" advClick="0" advTm="6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F62EE6-881E-6944-8416-426235C914B9}"/>
              </a:ext>
            </a:extLst>
          </p:cNvPr>
          <p:cNvSpPr/>
          <p:nvPr/>
        </p:nvSpPr>
        <p:spPr>
          <a:xfrm>
            <a:off x="708338" y="117693"/>
            <a:ext cx="530609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br>
              <a:rPr lang="en-US" sz="2400" dirty="0"/>
            </a:br>
            <a:endParaRPr lang="en-US" sz="2400" dirty="0"/>
          </a:p>
          <a:p>
            <a:pPr fontAlgn="base"/>
            <a:r>
              <a:rPr lang="en-US" sz="2400" dirty="0"/>
              <a:t>Sandy Hook Promise’s mission is to  create a culture engaged in preventing shootings, violence, and other harmful acts in schools. </a:t>
            </a:r>
          </a:p>
          <a:p>
            <a:pPr fontAlgn="base"/>
            <a:endParaRPr lang="en-US" sz="2400" dirty="0"/>
          </a:p>
          <a:p>
            <a:pPr fontAlgn="base"/>
            <a:r>
              <a:rPr lang="en-US" sz="2400" dirty="0"/>
              <a:t>Sandy Hook Promise is a moderate, above-the-politics organization that supports sensible program and policy solutions that address the “human side” of gun violence by preventing individuals from ever getting to the point of picking up a firearm to hurt themselves or others.</a:t>
            </a:r>
          </a:p>
          <a:p>
            <a:pPr fontAlgn="base"/>
            <a:endParaRPr lang="en-US" sz="2400" dirty="0"/>
          </a:p>
          <a:p>
            <a:pPr fontAlgn="base"/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359415-CB3A-7548-A30C-CEA64C033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644" y="156033"/>
            <a:ext cx="4063242" cy="23210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021411-95EE-7246-B4EF-7CCC8E7FD571}"/>
              </a:ext>
            </a:extLst>
          </p:cNvPr>
          <p:cNvSpPr/>
          <p:nvPr/>
        </p:nvSpPr>
        <p:spPr>
          <a:xfrm>
            <a:off x="6368643" y="2477107"/>
            <a:ext cx="4063243" cy="31700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2000" dirty="0">
                <a:solidFill>
                  <a:srgbClr val="00B050"/>
                </a:solidFill>
              </a:rPr>
              <a:t>Sandy Hook Promise is a national non-profit organization founded and led by several family members whose loved ones were killed at Sandy Hook Elementary School on December 14, 2012.</a:t>
            </a:r>
            <a:br>
              <a:rPr lang="en-US" sz="2000" dirty="0">
                <a:solidFill>
                  <a:srgbClr val="00B050"/>
                </a:solidFill>
              </a:rPr>
            </a:br>
            <a:r>
              <a:rPr lang="en-US" sz="2000" dirty="0">
                <a:solidFill>
                  <a:srgbClr val="00B050"/>
                </a:solidFill>
              </a:rPr>
              <a:t>Involved in the organization is also a talented staff of seasoned professionals</a:t>
            </a:r>
          </a:p>
        </p:txBody>
      </p:sp>
    </p:spTree>
    <p:extLst>
      <p:ext uri="{BB962C8B-B14F-4D97-AF65-F5344CB8AC3E}">
        <p14:creationId xmlns:p14="http://schemas.microsoft.com/office/powerpoint/2010/main" val="186820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98DF82-EA4D-2742-91F8-3D3C285FB36C}"/>
              </a:ext>
            </a:extLst>
          </p:cNvPr>
          <p:cNvSpPr/>
          <p:nvPr/>
        </p:nvSpPr>
        <p:spPr>
          <a:xfrm>
            <a:off x="602343" y="1146628"/>
            <a:ext cx="106970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400" dirty="0">
                <a:latin typeface="Gotham Rounded A"/>
              </a:rPr>
              <a:t>EACH DAY 8 children die from gun violence in America. </a:t>
            </a:r>
          </a:p>
          <a:p>
            <a:pPr algn="ctr" fontAlgn="base"/>
            <a:r>
              <a:rPr lang="en-US" sz="2400" dirty="0">
                <a:latin typeface="Gotham Rounded A"/>
              </a:rPr>
              <a:t>Another 32 are shot and injured.</a:t>
            </a:r>
            <a:endParaRPr lang="en-US" sz="2400" baseline="30000" dirty="0">
              <a:latin typeface="Gotham Rounded A"/>
            </a:endParaRPr>
          </a:p>
          <a:p>
            <a:pPr algn="ctr" fontAlgn="base"/>
            <a:endParaRPr lang="en-US" sz="2400" dirty="0">
              <a:latin typeface="Gotham Rounded A"/>
            </a:endParaRPr>
          </a:p>
          <a:p>
            <a:pPr algn="ctr" fontAlgn="base"/>
            <a:r>
              <a:rPr lang="en-US" sz="2400" dirty="0">
                <a:latin typeface="Gotham Rounded A"/>
              </a:rPr>
              <a:t>Firearms are the second leading cause of death among American children </a:t>
            </a:r>
          </a:p>
          <a:p>
            <a:pPr algn="ctr" fontAlgn="base"/>
            <a:r>
              <a:rPr lang="en-US" sz="2400" dirty="0">
                <a:latin typeface="Gotham Rounded A"/>
              </a:rPr>
              <a:t>and adolescents, after car crashes.</a:t>
            </a:r>
          </a:p>
          <a:p>
            <a:pPr algn="ctr" fontAlgn="base"/>
            <a:endParaRPr lang="en-US" sz="2400" dirty="0">
              <a:latin typeface="Gotham Rounded A"/>
            </a:endParaRPr>
          </a:p>
          <a:p>
            <a:pPr algn="ctr" fontAlgn="base"/>
            <a:r>
              <a:rPr lang="en-US" sz="2400" dirty="0">
                <a:latin typeface="Gotham Rounded A"/>
              </a:rPr>
              <a:t>The U.S. has had 1,316 school shootings since 1970 and these numbers are increasing. 18% of school shootings have taken place since the tragedy at Sandy Hook Elementary School in December 2012.</a:t>
            </a:r>
          </a:p>
          <a:p>
            <a:pPr algn="ctr" fontAlgn="base"/>
            <a:endParaRPr lang="en-US" sz="2400" dirty="0">
              <a:latin typeface="Gotham Rounded A"/>
            </a:endParaRPr>
          </a:p>
          <a:p>
            <a:pPr algn="ctr" fontAlgn="base"/>
            <a:r>
              <a:rPr lang="en-US" sz="2400" dirty="0">
                <a:latin typeface="Gotham Rounded A"/>
              </a:rPr>
              <a:t>2018 had the most school shootings on record, but U.S. Dept. of Homeland Security research shows that if we “know the signs” of gun violence, </a:t>
            </a:r>
          </a:p>
          <a:p>
            <a:pPr algn="ctr" fontAlgn="base"/>
            <a:r>
              <a:rPr lang="en-US" sz="2400" dirty="0">
                <a:latin typeface="Gotham Rounded A"/>
              </a:rPr>
              <a:t>we can prevent it and reverse the trend.</a:t>
            </a:r>
          </a:p>
          <a:p>
            <a:pPr algn="ctr" fontAlgn="base"/>
            <a:endParaRPr lang="en-US" sz="2400" dirty="0">
              <a:latin typeface="Gotham Rounded 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81B63C-191F-C74E-9E88-1539C99A7C50}"/>
              </a:ext>
            </a:extLst>
          </p:cNvPr>
          <p:cNvSpPr/>
          <p:nvPr/>
        </p:nvSpPr>
        <p:spPr>
          <a:xfrm>
            <a:off x="747486" y="4643121"/>
            <a:ext cx="106970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endParaRPr lang="en-US" dirty="0">
              <a:solidFill>
                <a:schemeClr val="bg1"/>
              </a:solidFill>
              <a:latin typeface="Gotham Rounded A"/>
            </a:endParaRPr>
          </a:p>
          <a:p>
            <a:pPr algn="ctr" fontAlgn="base"/>
            <a:r>
              <a:rPr lang="en-US" dirty="0">
                <a:solidFill>
                  <a:schemeClr val="bg1"/>
                </a:solidFill>
                <a:latin typeface="Gotham Rounded 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621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F62EE6-881E-6944-8416-426235C914B9}"/>
              </a:ext>
            </a:extLst>
          </p:cNvPr>
          <p:cNvSpPr/>
          <p:nvPr/>
        </p:nvSpPr>
        <p:spPr>
          <a:xfrm>
            <a:off x="595086" y="746015"/>
            <a:ext cx="10697028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endParaRPr lang="en-US" sz="2700" dirty="0">
              <a:latin typeface="Gotham Rounded A"/>
            </a:endParaRPr>
          </a:p>
          <a:p>
            <a:pPr algn="ctr" fontAlgn="base"/>
            <a:r>
              <a:rPr lang="en-US" sz="2700" dirty="0">
                <a:latin typeface="Gotham Rounded A"/>
              </a:rPr>
              <a:t>Guns used in about 68% of gun-related incidents at schools were taken from the home, a friend or a relative</a:t>
            </a:r>
          </a:p>
          <a:p>
            <a:pPr algn="ctr" fontAlgn="base"/>
            <a:r>
              <a:rPr lang="en-US" sz="2700" dirty="0">
                <a:latin typeface="Gotham Rounded A"/>
              </a:rPr>
              <a:t> </a:t>
            </a:r>
          </a:p>
          <a:p>
            <a:pPr algn="ctr" fontAlgn="base"/>
            <a:r>
              <a:rPr lang="en-US" sz="2700" dirty="0">
                <a:latin typeface="Gotham Rounded A"/>
              </a:rPr>
              <a:t> 39% of parents wrongly believe children don’t know where a gun is stored.</a:t>
            </a:r>
          </a:p>
          <a:p>
            <a:pPr algn="ctr" fontAlgn="base"/>
            <a:r>
              <a:rPr lang="en-US" sz="2700" dirty="0">
                <a:latin typeface="Gotham Rounded A"/>
              </a:rPr>
              <a:t> An estimated 4.6 million American children live in a home where at least one gun is kept loaded and unlocked</a:t>
            </a:r>
          </a:p>
          <a:p>
            <a:pPr algn="ctr" fontAlgn="base"/>
            <a:endParaRPr lang="en-US" sz="2700" dirty="0">
              <a:latin typeface="Gotham Rounded A"/>
            </a:endParaRPr>
          </a:p>
          <a:p>
            <a:pPr algn="ctr" fontAlgn="base"/>
            <a:r>
              <a:rPr lang="en-US" sz="2700" dirty="0">
                <a:latin typeface="Gotham Rounded A"/>
              </a:rPr>
              <a:t>A study found that 77% of active shooters spent a week </a:t>
            </a:r>
          </a:p>
          <a:p>
            <a:pPr algn="ctr" fontAlgn="base"/>
            <a:r>
              <a:rPr lang="en-US" sz="2700" dirty="0">
                <a:latin typeface="Gotham Rounded A"/>
              </a:rPr>
              <a:t>or longer planning their attack</a:t>
            </a:r>
          </a:p>
          <a:p>
            <a:pPr algn="ctr" fontAlgn="base"/>
            <a:endParaRPr lang="en-US" sz="2700" dirty="0">
              <a:latin typeface="Gotham Rounded A"/>
            </a:endParaRPr>
          </a:p>
          <a:p>
            <a:pPr algn="ctr" fontAlgn="base"/>
            <a:r>
              <a:rPr lang="en-US" sz="2700" dirty="0">
                <a:latin typeface="Gotham Rounded A"/>
              </a:rPr>
              <a:t> In almost every documented case of active shooters, </a:t>
            </a:r>
          </a:p>
          <a:p>
            <a:pPr algn="ctr" fontAlgn="base"/>
            <a:r>
              <a:rPr lang="en-US" sz="2700" dirty="0">
                <a:latin typeface="Gotham Rounded A"/>
              </a:rPr>
              <a:t>warning signs were given off </a:t>
            </a:r>
          </a:p>
        </p:txBody>
      </p:sp>
    </p:spTree>
    <p:extLst>
      <p:ext uri="{BB962C8B-B14F-4D97-AF65-F5344CB8AC3E}">
        <p14:creationId xmlns:p14="http://schemas.microsoft.com/office/powerpoint/2010/main" val="325264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F62EE6-881E-6944-8416-426235C914B9}"/>
              </a:ext>
            </a:extLst>
          </p:cNvPr>
          <p:cNvSpPr/>
          <p:nvPr/>
        </p:nvSpPr>
        <p:spPr>
          <a:xfrm>
            <a:off x="709386" y="69007"/>
            <a:ext cx="1069702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C000"/>
                </a:solidFill>
              </a:rPr>
              <a:t>The Victims at Sandy Hook Elementary School</a:t>
            </a:r>
          </a:p>
          <a:p>
            <a:pPr algn="ctr"/>
            <a:r>
              <a:rPr lang="en-US" sz="1600" dirty="0"/>
              <a:t>Allison Wyatt, 6</a:t>
            </a:r>
            <a:br>
              <a:rPr lang="en-US" sz="1600" dirty="0"/>
            </a:br>
            <a:r>
              <a:rPr lang="en-US" sz="1600" dirty="0"/>
              <a:t>Ana Marquez-Greene, 6</a:t>
            </a:r>
            <a:br>
              <a:rPr lang="en-US" sz="1600" dirty="0"/>
            </a:br>
            <a:r>
              <a:rPr lang="en-US" sz="1600" dirty="0"/>
              <a:t>Anne Marie Murphy, 52 (Teacher)</a:t>
            </a:r>
            <a:br>
              <a:rPr lang="en-US" sz="1600" dirty="0"/>
            </a:br>
            <a:r>
              <a:rPr lang="en-US" sz="1600" dirty="0"/>
              <a:t>Avielle Richman, 6</a:t>
            </a:r>
            <a:br>
              <a:rPr lang="en-US" sz="1600" dirty="0"/>
            </a:br>
            <a:r>
              <a:rPr lang="en-US" sz="1600" dirty="0"/>
              <a:t>Benjamin Wheeler, 6 </a:t>
            </a:r>
            <a:br>
              <a:rPr lang="en-US" sz="1600" dirty="0"/>
            </a:br>
            <a:r>
              <a:rPr lang="en-US" sz="1600" dirty="0"/>
              <a:t>Caroline </a:t>
            </a:r>
            <a:r>
              <a:rPr lang="en-US" sz="1600" dirty="0" err="1"/>
              <a:t>Previdi</a:t>
            </a:r>
            <a:r>
              <a:rPr lang="en-US" sz="1600" dirty="0"/>
              <a:t>, 6</a:t>
            </a:r>
            <a:br>
              <a:rPr lang="en-US" sz="1600" dirty="0"/>
            </a:br>
            <a:r>
              <a:rPr lang="en-US" sz="1600" dirty="0"/>
              <a:t>Catherine Hubbard, 6 </a:t>
            </a:r>
            <a:br>
              <a:rPr lang="en-US" sz="1600" dirty="0"/>
            </a:br>
            <a:r>
              <a:rPr lang="en-US" sz="1600" dirty="0"/>
              <a:t>Charlotte Bacon, 6</a:t>
            </a:r>
            <a:br>
              <a:rPr lang="en-US" sz="1600" dirty="0"/>
            </a:br>
            <a:r>
              <a:rPr lang="en-US" sz="1600" dirty="0"/>
              <a:t>Chase Kowalski, 7</a:t>
            </a:r>
            <a:br>
              <a:rPr lang="en-US" sz="1600" dirty="0"/>
            </a:br>
            <a:r>
              <a:rPr lang="en-US" sz="1600" dirty="0"/>
              <a:t>Daniel Barden, 7</a:t>
            </a:r>
            <a:br>
              <a:rPr lang="en-US" sz="1600" dirty="0"/>
            </a:br>
            <a:r>
              <a:rPr lang="en-US" sz="1600" dirty="0"/>
              <a:t>Dawn Lafferty </a:t>
            </a:r>
            <a:r>
              <a:rPr lang="en-US" sz="1600" dirty="0" err="1"/>
              <a:t>Hochsprung</a:t>
            </a:r>
            <a:r>
              <a:rPr lang="en-US" sz="1600" dirty="0"/>
              <a:t>, 47 (Principal)</a:t>
            </a:r>
            <a:br>
              <a:rPr lang="en-US" sz="1600" dirty="0"/>
            </a:br>
            <a:r>
              <a:rPr lang="en-US" sz="1600" dirty="0"/>
              <a:t>Dylan Hockley, 6</a:t>
            </a:r>
            <a:br>
              <a:rPr lang="en-US" sz="1600" dirty="0"/>
            </a:br>
            <a:r>
              <a:rPr lang="en-US" sz="1600" dirty="0"/>
              <a:t>Emilie Parker, 6 </a:t>
            </a:r>
            <a:br>
              <a:rPr lang="en-US" sz="1600" dirty="0"/>
            </a:br>
            <a:r>
              <a:rPr lang="en-US" sz="1600" dirty="0"/>
              <a:t>Grace McDonnell, 7  </a:t>
            </a:r>
            <a:br>
              <a:rPr lang="en-US" sz="1600" dirty="0"/>
            </a:br>
            <a:r>
              <a:rPr lang="en-US" sz="1600" dirty="0"/>
              <a:t>Jack Pinto, 6</a:t>
            </a:r>
            <a:br>
              <a:rPr lang="en-US" sz="1600" dirty="0"/>
            </a:br>
            <a:r>
              <a:rPr lang="en-US" sz="1600" dirty="0"/>
              <a:t>James Mattioli, 6</a:t>
            </a:r>
            <a:br>
              <a:rPr lang="en-US" sz="1600" dirty="0"/>
            </a:br>
            <a:r>
              <a:rPr lang="en-US" sz="1600" dirty="0"/>
              <a:t>Jesse Lewis, 6</a:t>
            </a:r>
            <a:br>
              <a:rPr lang="en-US" sz="1600" dirty="0"/>
            </a:br>
            <a:r>
              <a:rPr lang="en-US" sz="1600" dirty="0"/>
              <a:t>Jessica </a:t>
            </a:r>
            <a:r>
              <a:rPr lang="en-US" sz="1600" dirty="0" err="1"/>
              <a:t>Rekos</a:t>
            </a:r>
            <a:r>
              <a:rPr lang="en-US" sz="1600" dirty="0"/>
              <a:t>, 6</a:t>
            </a:r>
            <a:br>
              <a:rPr lang="en-US" sz="1600" dirty="0"/>
            </a:br>
            <a:r>
              <a:rPr lang="en-US" sz="1600" dirty="0"/>
              <a:t>Josephine Gay, 7</a:t>
            </a:r>
            <a:br>
              <a:rPr lang="en-US" sz="1600" dirty="0"/>
            </a:br>
            <a:r>
              <a:rPr lang="en-US" sz="1600" dirty="0"/>
              <a:t>Lauren Rousseau, 30 (Teacher)</a:t>
            </a:r>
            <a:br>
              <a:rPr lang="en-US" sz="1600" dirty="0"/>
            </a:br>
            <a:r>
              <a:rPr lang="en-US" sz="1600" dirty="0"/>
              <a:t>Madeleine Hsu, 6</a:t>
            </a:r>
            <a:br>
              <a:rPr lang="en-US" sz="1600" dirty="0"/>
            </a:br>
            <a:r>
              <a:rPr lang="en-US" sz="1600" dirty="0"/>
              <a:t>Mary </a:t>
            </a:r>
            <a:r>
              <a:rPr lang="en-US" sz="1600" dirty="0" err="1"/>
              <a:t>Sherlach</a:t>
            </a:r>
            <a:r>
              <a:rPr lang="en-US" sz="1600" dirty="0"/>
              <a:t>, 56 (Psychologist)</a:t>
            </a:r>
            <a:br>
              <a:rPr lang="en-US" sz="1600" dirty="0"/>
            </a:br>
            <a:r>
              <a:rPr lang="en-US" sz="1600" dirty="0"/>
              <a:t>Noah </a:t>
            </a:r>
            <a:r>
              <a:rPr lang="en-US" sz="1600" dirty="0" err="1"/>
              <a:t>Pozner</a:t>
            </a:r>
            <a:r>
              <a:rPr lang="en-US" sz="1600" dirty="0"/>
              <a:t>, 6</a:t>
            </a:r>
            <a:br>
              <a:rPr lang="en-US" sz="1600" dirty="0"/>
            </a:br>
            <a:r>
              <a:rPr lang="en-US" sz="1600" dirty="0"/>
              <a:t>Olivia Engel, 6 </a:t>
            </a:r>
            <a:br>
              <a:rPr lang="en-US" sz="1600" dirty="0"/>
            </a:br>
            <a:r>
              <a:rPr lang="en-US" sz="1600" dirty="0"/>
              <a:t>Rachel </a:t>
            </a:r>
            <a:r>
              <a:rPr lang="en-US" sz="1600" dirty="0" err="1"/>
              <a:t>D'Avino</a:t>
            </a:r>
            <a:r>
              <a:rPr lang="en-US" sz="1600" dirty="0"/>
              <a:t>, 29, (Therapist)</a:t>
            </a:r>
            <a:br>
              <a:rPr lang="en-US" sz="1600" dirty="0"/>
            </a:br>
            <a:r>
              <a:rPr lang="en-US" sz="1600" dirty="0"/>
              <a:t>Victoria Soto, 27 (Teacher)</a:t>
            </a:r>
          </a:p>
        </p:txBody>
      </p:sp>
    </p:spTree>
    <p:extLst>
      <p:ext uri="{BB962C8B-B14F-4D97-AF65-F5344CB8AC3E}">
        <p14:creationId xmlns:p14="http://schemas.microsoft.com/office/powerpoint/2010/main" val="4269355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0">
        <p14:reveal/>
      </p:transition>
    </mc:Choice>
    <mc:Fallback>
      <p:transition spd="slow" advClick="0" advTm="2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D568E4-B761-F346-A5FA-F63CC2A4CB15}"/>
              </a:ext>
            </a:extLst>
          </p:cNvPr>
          <p:cNvSpPr txBox="1"/>
          <p:nvPr/>
        </p:nvSpPr>
        <p:spPr>
          <a:xfrm>
            <a:off x="2483476" y="296213"/>
            <a:ext cx="7096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2D050"/>
                </a:solidFill>
              </a:rPr>
              <a:t>Can You See the Warning Signs ?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5" name="Add-in 4">
                <a:extLst>
                  <a:ext uri="{FF2B5EF4-FFF2-40B4-BE49-F238E27FC236}">
                    <a16:creationId xmlns:a16="http://schemas.microsoft.com/office/drawing/2014/main" id="{FA3CB609-3AA4-524F-8BF2-A054F359629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460500" y="819149"/>
              <a:ext cx="9271000" cy="52197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Add-in 4">
                <a:extLst>
                  <a:ext uri="{FF2B5EF4-FFF2-40B4-BE49-F238E27FC236}">
                    <a16:creationId xmlns:a16="http://schemas.microsoft.com/office/drawing/2014/main" id="{FA3CB609-3AA4-524F-8BF2-A054F35962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60500" y="819149"/>
                <a:ext cx="9271000" cy="52197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284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48000">
        <p14:reveal/>
      </p:transition>
    </mc:Choice>
    <mc:Fallback xmlns="">
      <p:transition spd="slow" advClick="0" advTm="14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653191-C7DC-2F43-80FE-D846055558A0}"/>
              </a:ext>
            </a:extLst>
          </p:cNvPr>
          <p:cNvSpPr txBox="1"/>
          <p:nvPr/>
        </p:nvSpPr>
        <p:spPr>
          <a:xfrm>
            <a:off x="12075886" y="-4209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23C914-661E-9F4E-9909-EE109C99DDE6}"/>
              </a:ext>
            </a:extLst>
          </p:cNvPr>
          <p:cNvSpPr txBox="1"/>
          <p:nvPr/>
        </p:nvSpPr>
        <p:spPr>
          <a:xfrm>
            <a:off x="669701" y="34257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Add-in 1">
                <a:extLst>
                  <a:ext uri="{FF2B5EF4-FFF2-40B4-BE49-F238E27FC236}">
                    <a16:creationId xmlns:a16="http://schemas.microsoft.com/office/drawing/2014/main" id="{54409375-CF7F-CA4E-AAFB-A5D9265688E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460500" y="819149"/>
              <a:ext cx="9271000" cy="52197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" name="Add-in 1">
                <a:extLst>
                  <a:ext uri="{FF2B5EF4-FFF2-40B4-BE49-F238E27FC236}">
                    <a16:creationId xmlns:a16="http://schemas.microsoft.com/office/drawing/2014/main" id="{54409375-CF7F-CA4E-AAFB-A5D9265688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60500" y="819149"/>
                <a:ext cx="9271000" cy="52197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400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601000">
        <p14:reveal/>
      </p:transition>
    </mc:Choice>
    <mc:Fallback xmlns="">
      <p:transition spd="slow" advClick="0" advTm="3601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webextensions/webextension1.xml><?xml version="1.0" encoding="utf-8"?>
<we:webextension xmlns:we="http://schemas.microsoft.com/office/webextensions/webextension/2010/11" id="{69A5B846-235E-7D4F-AA4C-8F9B7AA78B04}">
  <we:reference id="wa104221182" version="3.3.0.0" store="en-US" storeType="OMEX"/>
  <we:alternateReferences>
    <we:reference id="WA104221182" version="3.3.0.0" store="WA104221182" storeType="OMEX"/>
  </we:alternateReferences>
  <we:properties>
    <we:property name="autoplay" value="1"/>
    <we:property name="endtime" value="0"/>
    <we:property name="starttime" value="0"/>
    <we:property name="vid" value="&quot;https://youtu.be/b5ykNZl9mTQ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42FB1715-3E25-D44A-8951-868D19D1C92B}">
  <we:reference id="wa104221182" version="3.3.0.0" store="en-US" storeType="OMEX"/>
  <we:alternateReferences>
    <we:reference id="WA104221182" version="3.3.0.0" store="WA104221182" storeType="OMEX"/>
  </we:alternateReferences>
  <we:properties>
    <we:property name="autoplay" value="1"/>
    <we:property name="endtime" value="0"/>
    <we:property name="starttime" value="0"/>
    <we:property name="vid" value="&quot;https://youtu.be/A8syQeFtBKc&quot;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EEB275C9-A38C-EC4A-A541-EDE897AAD4F4}">
  <we:reference id="wa104221182" version="3.3.0.0" store="en-US" storeType="OMEX"/>
  <we:alternateReferences>
    <we:reference id="wa104221182" version="3.3.0.0" store="wa104221182" storeType="OMEX"/>
  </we:alternateReferences>
  <we:properties>
    <we:property name="autoplay" value="1"/>
    <we:property name="endtime" value="0"/>
    <we:property name="slideId" value="262"/>
    <we:property name="starttime" value="0"/>
    <we:property name="vid" value="&quot;https://youtu.be/Vt5wq0L-6ro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{671BA35B-FDA1-974D-B8CD-CBF3EC44B5C0}tf10001062</Template>
  <TotalTime>112</TotalTime>
  <Words>524</Words>
  <Application>Microsoft Macintosh PowerPoint</Application>
  <PresentationFormat>Widescreen</PresentationFormat>
  <Paragraphs>32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Century Gothic</vt:lpstr>
      <vt:lpstr>Gotham Rounded A</vt:lpstr>
      <vt:lpstr>Wingdings 3</vt:lpstr>
      <vt:lpstr>Ion</vt:lpstr>
      <vt:lpstr>Mass Shootings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Mass Shootings</dc:title>
  <dc:creator>JENKINS-HENRY, TOBY JENKINS</dc:creator>
  <cp:lastModifiedBy>Toby Jenkins</cp:lastModifiedBy>
  <cp:revision>21</cp:revision>
  <dcterms:created xsi:type="dcterms:W3CDTF">2020-01-30T03:05:09Z</dcterms:created>
  <dcterms:modified xsi:type="dcterms:W3CDTF">2020-02-15T23:01:26Z</dcterms:modified>
</cp:coreProperties>
</file>